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74" r:id="rId9"/>
    <p:sldId id="275" r:id="rId10"/>
    <p:sldId id="265" r:id="rId11"/>
    <p:sldId id="266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58" d="100"/>
          <a:sy n="58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26686-C96B-46F9-B892-D0ADC422151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A0DA-CC24-4E3E-8A7B-A8CCA8E4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E063A73-78D2-4952-B5E5-F938560ED224}" type="slidenum">
              <a:rPr lang="vi-VN" altLang="en-US" smtClean="0"/>
              <a:pPr/>
              <a:t>11</a:t>
            </a:fld>
            <a:endParaRPr lang="vi-V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5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6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6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6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3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9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0CFD-4FA1-457F-A6A2-5540FCB3A3F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1D39-4CAB-4C30-B696-B2A773707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524000"/>
            <a:ext cx="7848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 CÔ GIÁO ĐẾN DỰ GIỜ VÀ THĂM LỚP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387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(SGK – 31): </a:t>
            </a:r>
          </a:p>
          <a:p>
            <a:pPr algn="ctr"/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 chất có phân tử gồm 2 nguyên tử nguyên tố X liên kết với 1 nguyên tử O và nặng hơn phân tử hiđro 31 lần.</a:t>
            </a:r>
          </a:p>
          <a:p>
            <a:pPr algn="ctr"/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Tính phân tử khối của hợp chất.</a:t>
            </a:r>
          </a:p>
          <a:p>
            <a:pPr algn="ctr"/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Tính nguyên tử khối của X, cho biết tên và kí hiệu của nguyên tố (xem bảng 1 trang 42).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hlinkClick r:id="rId4" action="ppaction://hlinksldjump"/>
          </p:cNvPr>
          <p:cNvSpPr/>
          <p:nvPr/>
        </p:nvSpPr>
        <p:spPr>
          <a:xfrm>
            <a:off x="8853488" y="6453188"/>
            <a:ext cx="290512" cy="40481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0" y="1241552"/>
            <a:ext cx="8610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PTK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1.2 = 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2.31 = 62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PTK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2.NTK X + 1.NTK O = 62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⇒ 2.NTK X + 16 = 62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23.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(Na)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Giải bài tập Hóa học lớp 8 | Giải hóa lớp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0" y="4038600"/>
            <a:ext cx="460744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3192814" y="457200"/>
            <a:ext cx="2858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41088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1944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BT.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1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78446"/>
            <a:ext cx="6523452" cy="73866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9: BÀI LUYỆN TẬP 1</a:t>
            </a:r>
            <a:endParaRPr lang="en-US" sz="4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1418" y="5715000"/>
            <a:ext cx="599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Mai</a:t>
            </a:r>
            <a:endParaRPr lang="en-US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8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667000"/>
            <a:ext cx="3048000" cy="1371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1413164"/>
            <a:ext cx="3810000" cy="1371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4308764"/>
            <a:ext cx="3810000" cy="1371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2" idx="3"/>
            <a:endCxn id="3" idx="1"/>
          </p:cNvCxnSpPr>
          <p:nvPr/>
        </p:nvCxnSpPr>
        <p:spPr>
          <a:xfrm flipV="1">
            <a:off x="3886200" y="2098964"/>
            <a:ext cx="1066800" cy="1253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3"/>
            <a:endCxn id="4" idx="1"/>
          </p:cNvCxnSpPr>
          <p:nvPr/>
        </p:nvCxnSpPr>
        <p:spPr>
          <a:xfrm>
            <a:off x="3886200" y="3352800"/>
            <a:ext cx="1066800" cy="1641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170765"/>
            <a:ext cx="2108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6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61273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KIẾN THỨC CẦN NHỚ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153536" y="1600200"/>
            <a:ext cx="6858000" cy="3810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8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68782" y="2438400"/>
            <a:ext cx="25908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Callout 2 3"/>
          <p:cNvSpPr/>
          <p:nvPr/>
        </p:nvSpPr>
        <p:spPr>
          <a:xfrm flipH="1">
            <a:off x="1690254" y="838200"/>
            <a:ext cx="1524000" cy="1295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083"/>
              <a:gd name="adj6" fmla="val -4493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5791200" y="838200"/>
            <a:ext cx="1510145" cy="1295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083"/>
              <a:gd name="adj6" fmla="val -4493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248397" y="4800600"/>
            <a:ext cx="2597727" cy="17664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423"/>
              <a:gd name="adj6" fmla="val -4758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6934200" y="2819400"/>
            <a:ext cx="1911927" cy="1295400"/>
          </a:xfrm>
          <a:prstGeom prst="borderCallout1">
            <a:avLst>
              <a:gd name="adj1" fmla="val 18750"/>
              <a:gd name="adj2" fmla="val -8333"/>
              <a:gd name="adj3" fmla="val 19451"/>
              <a:gd name="adj4" fmla="val -6151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Callout 2 7"/>
          <p:cNvSpPr/>
          <p:nvPr/>
        </p:nvSpPr>
        <p:spPr>
          <a:xfrm flipH="1">
            <a:off x="1115291" y="4838701"/>
            <a:ext cx="1808018" cy="1330034"/>
          </a:xfrm>
          <a:prstGeom prst="borderCallout2">
            <a:avLst>
              <a:gd name="adj1" fmla="val 19792"/>
              <a:gd name="adj2" fmla="val -5268"/>
              <a:gd name="adj3" fmla="val 18750"/>
              <a:gd name="adj4" fmla="val -16667"/>
              <a:gd name="adj5" fmla="val -34715"/>
              <a:gd name="adj6" fmla="val -567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Callout 1 8"/>
          <p:cNvSpPr/>
          <p:nvPr/>
        </p:nvSpPr>
        <p:spPr>
          <a:xfrm flipH="1">
            <a:off x="277091" y="2847109"/>
            <a:ext cx="1676400" cy="1239981"/>
          </a:xfrm>
          <a:prstGeom prst="borderCallout1">
            <a:avLst>
              <a:gd name="adj1" fmla="val 18750"/>
              <a:gd name="adj2" fmla="val -8333"/>
              <a:gd name="adj3" fmla="val 19451"/>
              <a:gd name="adj4" fmla="val -6151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981200"/>
            <a:ext cx="8077200" cy="457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SGK/ 31</a:t>
            </a:r>
          </a:p>
          <a:p>
            <a:pPr lvl="0" algn="ctr"/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5’. </a:t>
            </a:r>
          </a:p>
          <a:p>
            <a:pPr lvl="0" algn="ctr"/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a, b, c</a:t>
            </a:r>
          </a:p>
          <a:p>
            <a:pPr lvl="0" algn="ctr"/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d, e</a:t>
            </a:r>
          </a:p>
          <a:p>
            <a:pPr lvl="0" algn="ctr"/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685800"/>
            <a:ext cx="5122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4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5943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latin typeface="+mj-lt"/>
              </a:rPr>
              <a:t>a)</a:t>
            </a:r>
            <a:r>
              <a:rPr lang="vi-VN" sz="4000" dirty="0">
                <a:latin typeface="+mj-lt"/>
              </a:rPr>
              <a:t> Những chất tạo nên từ hai </a:t>
            </a:r>
            <a:r>
              <a:rPr lang="vi-VN" sz="4000" b="1" dirty="0">
                <a:latin typeface="+mj-lt"/>
              </a:rPr>
              <a:t>nguyên tố hóa học</a:t>
            </a:r>
            <a:r>
              <a:rPr lang="vi-VN" sz="4000" dirty="0">
                <a:latin typeface="+mj-lt"/>
              </a:rPr>
              <a:t> trở lên được gọi là </a:t>
            </a:r>
            <a:r>
              <a:rPr lang="vi-VN" sz="4000" b="1" dirty="0">
                <a:latin typeface="+mj-lt"/>
              </a:rPr>
              <a:t>hợp chất.</a:t>
            </a:r>
            <a:endParaRPr lang="vi-VN" sz="4000" dirty="0">
              <a:latin typeface="+mj-lt"/>
            </a:endParaRPr>
          </a:p>
          <a:p>
            <a:r>
              <a:rPr lang="vi-VN" sz="4000" b="1" dirty="0">
                <a:latin typeface="+mj-lt"/>
              </a:rPr>
              <a:t>b)</a:t>
            </a:r>
            <a:r>
              <a:rPr lang="vi-VN" sz="4000" dirty="0">
                <a:latin typeface="+mj-lt"/>
              </a:rPr>
              <a:t> Những chất có </a:t>
            </a:r>
            <a:r>
              <a:rPr lang="vi-VN" sz="4000" b="1" dirty="0">
                <a:latin typeface="+mj-lt"/>
              </a:rPr>
              <a:t>phân tử</a:t>
            </a:r>
            <a:r>
              <a:rPr lang="vi-VN" sz="4000" dirty="0">
                <a:latin typeface="+mj-lt"/>
              </a:rPr>
              <a:t> gồm những nguyên tử cùng loại </a:t>
            </a:r>
            <a:r>
              <a:rPr lang="vi-VN" sz="4000" b="1" dirty="0">
                <a:latin typeface="+mj-lt"/>
              </a:rPr>
              <a:t>liên kết với nhau</a:t>
            </a:r>
            <a:r>
              <a:rPr lang="vi-VN" sz="4000" dirty="0">
                <a:latin typeface="+mj-lt"/>
              </a:rPr>
              <a:t> được gọi là </a:t>
            </a:r>
            <a:r>
              <a:rPr lang="vi-VN" sz="4000" b="1" dirty="0">
                <a:latin typeface="+mj-lt"/>
              </a:rPr>
              <a:t>đơn chất</a:t>
            </a:r>
            <a:r>
              <a:rPr lang="vi-VN" sz="4000" b="1" dirty="0" smtClean="0">
                <a:latin typeface="+mj-lt"/>
              </a:rPr>
              <a:t>.</a:t>
            </a:r>
            <a:endParaRPr lang="en-US" sz="4000" b="1" dirty="0" smtClean="0">
              <a:latin typeface="+mj-lt"/>
            </a:endParaRPr>
          </a:p>
          <a:p>
            <a:r>
              <a:rPr lang="vi-VN" sz="4000" b="1" dirty="0">
                <a:solidFill>
                  <a:srgbClr val="000000"/>
                </a:solidFill>
                <a:latin typeface="+mj-lt"/>
              </a:rPr>
              <a:t>c) Đơn chất</a:t>
            </a:r>
            <a:r>
              <a:rPr lang="vi-VN" sz="4000" dirty="0">
                <a:solidFill>
                  <a:srgbClr val="000000"/>
                </a:solidFill>
                <a:latin typeface="+mj-lt"/>
              </a:rPr>
              <a:t> là những chất tạo nên từ một </a:t>
            </a:r>
            <a:r>
              <a:rPr lang="vi-VN" sz="4000" b="1" dirty="0">
                <a:solidFill>
                  <a:srgbClr val="000000"/>
                </a:solidFill>
                <a:latin typeface="+mj-lt"/>
              </a:rPr>
              <a:t>nguyên tố hóa học.</a:t>
            </a:r>
            <a:endParaRPr lang="vi-VN" sz="4000" dirty="0">
              <a:latin typeface="+mj-lt"/>
            </a:endParaRPr>
          </a:p>
          <a:p>
            <a:pPr marL="571500" indent="-571500">
              <a:buFontTx/>
              <a:buChar char="-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15" y="2667000"/>
            <a:ext cx="7696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latin typeface="+mj-lt"/>
              </a:rPr>
              <a:t>d)</a:t>
            </a:r>
            <a:r>
              <a:rPr lang="vi-VN" sz="4000" dirty="0">
                <a:latin typeface="+mj-lt"/>
              </a:rPr>
              <a:t> </a:t>
            </a:r>
            <a:r>
              <a:rPr lang="vi-VN" sz="4000" b="1" dirty="0">
                <a:latin typeface="+mj-lt"/>
              </a:rPr>
              <a:t>Hợp chất</a:t>
            </a:r>
            <a:r>
              <a:rPr lang="vi-VN" sz="4000" dirty="0">
                <a:latin typeface="+mj-lt"/>
              </a:rPr>
              <a:t> là những chất có </a:t>
            </a:r>
            <a:r>
              <a:rPr lang="vi-VN" sz="4000" b="1" dirty="0">
                <a:latin typeface="+mj-lt"/>
              </a:rPr>
              <a:t>phân tử</a:t>
            </a:r>
            <a:r>
              <a:rPr lang="vi-VN" sz="4000" dirty="0">
                <a:latin typeface="+mj-lt"/>
              </a:rPr>
              <a:t> gồm những nguyên tử khác loại </a:t>
            </a:r>
            <a:r>
              <a:rPr lang="vi-VN" sz="4000" b="1" dirty="0">
                <a:latin typeface="+mj-lt"/>
              </a:rPr>
              <a:t>liên kết với nhau.</a:t>
            </a:r>
            <a:endParaRPr lang="vi-VN" sz="4000" dirty="0">
              <a:latin typeface="+mj-lt"/>
            </a:endParaRPr>
          </a:p>
          <a:p>
            <a:r>
              <a:rPr lang="vi-VN" sz="4000" b="1" dirty="0">
                <a:latin typeface="+mj-lt"/>
              </a:rPr>
              <a:t>e)</a:t>
            </a:r>
            <a:r>
              <a:rPr lang="vi-VN" sz="4000" dirty="0">
                <a:latin typeface="+mj-lt"/>
              </a:rPr>
              <a:t> Hầu hết các </a:t>
            </a:r>
            <a:r>
              <a:rPr lang="vi-VN" sz="4000" b="1" dirty="0">
                <a:latin typeface="+mj-lt"/>
              </a:rPr>
              <a:t>chất</a:t>
            </a:r>
            <a:r>
              <a:rPr lang="vi-VN" sz="4000" dirty="0">
                <a:latin typeface="+mj-lt"/>
              </a:rPr>
              <a:t> có phân tử là hạt hợp thành, còn </a:t>
            </a:r>
            <a:r>
              <a:rPr lang="vi-VN" sz="4000" b="1" dirty="0">
                <a:latin typeface="+mj-lt"/>
              </a:rPr>
              <a:t>nguyên tử</a:t>
            </a:r>
            <a:r>
              <a:rPr lang="vi-VN" sz="4000" dirty="0">
                <a:latin typeface="+mj-lt"/>
              </a:rPr>
              <a:t> là hạt hợp thành của </a:t>
            </a:r>
            <a:r>
              <a:rPr lang="vi-VN" sz="4000" b="1" dirty="0">
                <a:latin typeface="+mj-lt"/>
              </a:rPr>
              <a:t>đơn chất</a:t>
            </a:r>
            <a:r>
              <a:rPr lang="vi-VN" sz="4000" dirty="0">
                <a:latin typeface="+mj-lt"/>
              </a:rPr>
              <a:t> kim loại.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2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9000"/>
                <a:lumOff val="91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6307" y="381000"/>
            <a:ext cx="207582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1840" y="1676400"/>
            <a:ext cx="5324758" cy="205740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419" y="4114800"/>
            <a:ext cx="822960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3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293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25</cp:revision>
  <dcterms:created xsi:type="dcterms:W3CDTF">2020-10-02T00:39:50Z</dcterms:created>
  <dcterms:modified xsi:type="dcterms:W3CDTF">2020-10-27T04:57:36Z</dcterms:modified>
</cp:coreProperties>
</file>